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Barlow ExtraLight"/>
      <p:regular r:id="rId39"/>
      <p:bold r:id="rId40"/>
      <p:italic r:id="rId41"/>
      <p:boldItalic r:id="rId42"/>
    </p:embeddedFont>
    <p:embeddedFont>
      <p:font typeface="Hepta Slab Medium"/>
      <p:regular r:id="rId43"/>
      <p:bold r:id="rId44"/>
    </p:embeddedFont>
    <p:embeddedFont>
      <p:font typeface="Hepta Slab Light"/>
      <p:regular r:id="rId45"/>
      <p:bold r:id="rId46"/>
    </p:embeddedFont>
    <p:embeddedFont>
      <p:font typeface="Hepta Slab"/>
      <p:regular r:id="rId47"/>
      <p:bold r:id="rId48"/>
    </p:embeddedFont>
    <p:embeddedFont>
      <p:font typeface="Barlow Medium"/>
      <p:regular r:id="rId49"/>
      <p:bold r:id="rId50"/>
      <p:italic r:id="rId51"/>
      <p:boldItalic r:id="rId52"/>
    </p:embeddedFont>
    <p:embeddedFont>
      <p:font typeface="Barlow Light"/>
      <p:regular r:id="rId53"/>
      <p:bold r:id="rId54"/>
      <p:italic r:id="rId55"/>
      <p:boldItalic r:id="rId56"/>
    </p:embeddedFont>
    <p:embeddedFont>
      <p:font typeface="Barlow"/>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ExtraLight-bold.fntdata"/><Relationship Id="rId42" Type="http://schemas.openxmlformats.org/officeDocument/2006/relationships/font" Target="fonts/BarlowExtraLight-boldItalic.fntdata"/><Relationship Id="rId41" Type="http://schemas.openxmlformats.org/officeDocument/2006/relationships/font" Target="fonts/BarlowExtraLight-italic.fntdata"/><Relationship Id="rId44" Type="http://schemas.openxmlformats.org/officeDocument/2006/relationships/font" Target="fonts/HeptaSlabMedium-bold.fntdata"/><Relationship Id="rId43" Type="http://schemas.openxmlformats.org/officeDocument/2006/relationships/font" Target="fonts/HeptaSlabMedium-regular.fntdata"/><Relationship Id="rId46" Type="http://schemas.openxmlformats.org/officeDocument/2006/relationships/font" Target="fonts/HeptaSlabLight-bold.fntdata"/><Relationship Id="rId45" Type="http://schemas.openxmlformats.org/officeDocument/2006/relationships/font" Target="fonts/HeptaSlab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ptaSlab-bold.fntdata"/><Relationship Id="rId47" Type="http://schemas.openxmlformats.org/officeDocument/2006/relationships/font" Target="fonts/HeptaSlab-regular.fntdata"/><Relationship Id="rId49" Type="http://schemas.openxmlformats.org/officeDocument/2006/relationships/font" Target="fonts/Barlow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BarlowExtraLigh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Medium-italic.fntdata"/><Relationship Id="rId50" Type="http://schemas.openxmlformats.org/officeDocument/2006/relationships/font" Target="fonts/BarlowMedium-bold.fntdata"/><Relationship Id="rId53" Type="http://schemas.openxmlformats.org/officeDocument/2006/relationships/font" Target="fonts/BarlowLight-regular.fntdata"/><Relationship Id="rId52" Type="http://schemas.openxmlformats.org/officeDocument/2006/relationships/font" Target="fonts/BarlowMedium-boldItalic.fntdata"/><Relationship Id="rId11" Type="http://schemas.openxmlformats.org/officeDocument/2006/relationships/slide" Target="slides/slide5.xml"/><Relationship Id="rId55" Type="http://schemas.openxmlformats.org/officeDocument/2006/relationships/font" Target="fonts/BarlowLight-italic.fntdata"/><Relationship Id="rId10" Type="http://schemas.openxmlformats.org/officeDocument/2006/relationships/slide" Target="slides/slide4.xml"/><Relationship Id="rId54" Type="http://schemas.openxmlformats.org/officeDocument/2006/relationships/font" Target="fonts/BarlowLight-bold.fntdata"/><Relationship Id="rId13" Type="http://schemas.openxmlformats.org/officeDocument/2006/relationships/slide" Target="slides/slide7.xml"/><Relationship Id="rId57" Type="http://schemas.openxmlformats.org/officeDocument/2006/relationships/font" Target="fonts/Barlow-regular.fntdata"/><Relationship Id="rId12" Type="http://schemas.openxmlformats.org/officeDocument/2006/relationships/slide" Target="slides/slide6.xml"/><Relationship Id="rId56" Type="http://schemas.openxmlformats.org/officeDocument/2006/relationships/font" Target="fonts/BarlowLight-boldItalic.fntdata"/><Relationship Id="rId15" Type="http://schemas.openxmlformats.org/officeDocument/2006/relationships/slide" Target="slides/slide9.xml"/><Relationship Id="rId59" Type="http://schemas.openxmlformats.org/officeDocument/2006/relationships/font" Target="fonts/Barlow-italic.fntdata"/><Relationship Id="rId14" Type="http://schemas.openxmlformats.org/officeDocument/2006/relationships/slide" Target="slides/slide8.xml"/><Relationship Id="rId58" Type="http://schemas.openxmlformats.org/officeDocument/2006/relationships/font" Target="fonts/Barlow-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d50a1ef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d50a1ef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d50a1ef06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d50a1ef06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e1494502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e1494502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e78e1ec6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e78e1ec6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e78e1ec6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e78e1ec6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e78e1ec6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e78e1ec6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e78e1ec6a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e78e1ec6a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e78e1ec6a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1e78e1ec6a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e78e1ec6a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e78e1ec6a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e78e1ec6a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e78e1ec6a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e78e1ec6a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1e78e1ec6a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d50a1ef06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d50a1ef06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1e1494502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1e149450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e1494502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e1494502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e1494502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e1494502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e78e1ec6a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e78e1ec6a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e78e1ec6a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e78e1ec6a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1e78e1ec6a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1e78e1ec6a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e78e1ec6a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e78e1ec6a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e78e1ec6a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e78e1ec6a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d50a1ef0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d50a1ef0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d50a1ef06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d50a1ef06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e904ad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e904ad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e78e1ec6a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e78e1ec6a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e78e1ec6a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e78e1ec6a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e1494502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1494502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d50a1ef06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d50a1ef06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d50a1ef06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d50a1ef06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e904ada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1e904ada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e1494502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e1494502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e904ada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e904ada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e1494502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e1494502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Food Inspection App </a:t>
            </a:r>
            <a:endParaRPr/>
          </a:p>
        </p:txBody>
      </p:sp>
      <p:sp>
        <p:nvSpPr>
          <p:cNvPr id="372" name="Google Shape;372;p59"/>
          <p:cNvSpPr txBox="1"/>
          <p:nvPr>
            <p:ph idx="1" type="body"/>
          </p:nvPr>
        </p:nvSpPr>
        <p:spPr>
          <a:xfrm>
            <a:off x="1404150" y="4190775"/>
            <a:ext cx="6187200" cy="169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SzPts val="440"/>
              <a:buNone/>
            </a:pPr>
            <a:r>
              <a:rPr lang="en" sz="1140"/>
              <a:t> Omar Abubakar, Brittany Johnson, Edmund Kargbo, Segen Tirfe, Avkash Chandra, Priyanshu Gupta</a:t>
            </a:r>
            <a:endParaRPr sz="1140">
              <a:latin typeface="Hepta Slab Medium"/>
              <a:ea typeface="Hepta Slab Medium"/>
              <a:cs typeface="Hepta Slab Medium"/>
              <a:sym typeface="Hepta Slab Medium"/>
            </a:endParaRPr>
          </a:p>
        </p:txBody>
      </p:sp>
      <p:sp>
        <p:nvSpPr>
          <p:cNvPr id="373" name="Google Shape;373;p59"/>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Team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8"/>
          <p:cNvSpPr txBox="1"/>
          <p:nvPr/>
        </p:nvSpPr>
        <p:spPr>
          <a:xfrm>
            <a:off x="0" y="4637950"/>
            <a:ext cx="633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Prototype</a:t>
            </a:r>
            <a:r>
              <a:rPr lang="en" sz="1500">
                <a:solidFill>
                  <a:schemeClr val="lt2"/>
                </a:solidFill>
                <a:latin typeface="Barlow Light"/>
                <a:ea typeface="Barlow Light"/>
                <a:cs typeface="Barlow Light"/>
                <a:sym typeface="Barlow Light"/>
              </a:rPr>
              <a:t> </a:t>
            </a:r>
            <a:endParaRPr sz="1500">
              <a:solidFill>
                <a:schemeClr val="lt2"/>
              </a:solidFill>
              <a:latin typeface="Barlow Light"/>
              <a:ea typeface="Barlow Light"/>
              <a:cs typeface="Barlow Light"/>
              <a:sym typeface="Barlow Light"/>
            </a:endParaRPr>
          </a:p>
        </p:txBody>
      </p:sp>
      <p:pic>
        <p:nvPicPr>
          <p:cNvPr id="436" name="Google Shape;436;p68"/>
          <p:cNvPicPr preferRelativeResize="0"/>
          <p:nvPr/>
        </p:nvPicPr>
        <p:blipFill>
          <a:blip r:embed="rId3">
            <a:alphaModFix/>
          </a:blip>
          <a:stretch>
            <a:fillRect/>
          </a:stretch>
        </p:blipFill>
        <p:spPr>
          <a:xfrm>
            <a:off x="2813400" y="9"/>
            <a:ext cx="6330600" cy="4950842"/>
          </a:xfrm>
          <a:prstGeom prst="rect">
            <a:avLst/>
          </a:prstGeom>
          <a:noFill/>
          <a:ln>
            <a:noFill/>
          </a:ln>
        </p:spPr>
      </p:pic>
      <p:sp>
        <p:nvSpPr>
          <p:cNvPr id="437" name="Google Shape;437;p68"/>
          <p:cNvSpPr txBox="1"/>
          <p:nvPr/>
        </p:nvSpPr>
        <p:spPr>
          <a:xfrm>
            <a:off x="0" y="444300"/>
            <a:ext cx="3193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accent1"/>
                </a:solidFill>
                <a:latin typeface="Hepta Slab Medium"/>
                <a:ea typeface="Hepta Slab Medium"/>
                <a:cs typeface="Hepta Slab Medium"/>
                <a:sym typeface="Hepta Slab Medium"/>
              </a:rPr>
              <a:t>Home Page</a:t>
            </a:r>
            <a:endParaRPr sz="3500">
              <a:solidFill>
                <a:schemeClr val="accent1"/>
              </a:solidFill>
              <a:latin typeface="Hepta Slab Medium"/>
              <a:ea typeface="Hepta Slab Medium"/>
              <a:cs typeface="Hepta Slab Medium"/>
              <a:sym typeface="Hepta Slab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9"/>
          <p:cNvPicPr preferRelativeResize="0"/>
          <p:nvPr/>
        </p:nvPicPr>
        <p:blipFill>
          <a:blip r:embed="rId3">
            <a:alphaModFix/>
          </a:blip>
          <a:stretch>
            <a:fillRect/>
          </a:stretch>
        </p:blipFill>
        <p:spPr>
          <a:xfrm>
            <a:off x="3275225" y="0"/>
            <a:ext cx="4959200" cy="5206100"/>
          </a:xfrm>
          <a:prstGeom prst="rect">
            <a:avLst/>
          </a:prstGeom>
          <a:noFill/>
          <a:ln>
            <a:noFill/>
          </a:ln>
        </p:spPr>
      </p:pic>
      <p:sp>
        <p:nvSpPr>
          <p:cNvPr id="443" name="Google Shape;443;p69"/>
          <p:cNvSpPr txBox="1"/>
          <p:nvPr/>
        </p:nvSpPr>
        <p:spPr>
          <a:xfrm>
            <a:off x="0" y="333225"/>
            <a:ext cx="485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1"/>
                </a:solidFill>
                <a:latin typeface="Hepta Slab Medium"/>
                <a:ea typeface="Hepta Slab Medium"/>
                <a:cs typeface="Hepta Slab Medium"/>
                <a:sym typeface="Hepta Slab Medium"/>
              </a:rPr>
              <a:t>About Page</a:t>
            </a:r>
            <a:endParaRPr sz="3600">
              <a:solidFill>
                <a:schemeClr val="accent1"/>
              </a:solidFill>
              <a:latin typeface="Hepta Slab Medium"/>
              <a:ea typeface="Hepta Slab Medium"/>
              <a:cs typeface="Hepta Slab Medium"/>
              <a:sym typeface="Hepta Slab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0"/>
          <p:cNvPicPr preferRelativeResize="0"/>
          <p:nvPr/>
        </p:nvPicPr>
        <p:blipFill>
          <a:blip r:embed="rId3">
            <a:alphaModFix/>
          </a:blip>
          <a:stretch>
            <a:fillRect/>
          </a:stretch>
        </p:blipFill>
        <p:spPr>
          <a:xfrm>
            <a:off x="233500" y="1698875"/>
            <a:ext cx="4295775" cy="3114675"/>
          </a:xfrm>
          <a:prstGeom prst="rect">
            <a:avLst/>
          </a:prstGeom>
          <a:noFill/>
          <a:ln>
            <a:noFill/>
          </a:ln>
        </p:spPr>
      </p:pic>
      <p:pic>
        <p:nvPicPr>
          <p:cNvPr id="449" name="Google Shape;449;p70"/>
          <p:cNvPicPr preferRelativeResize="0"/>
          <p:nvPr/>
        </p:nvPicPr>
        <p:blipFill>
          <a:blip r:embed="rId4">
            <a:alphaModFix/>
          </a:blip>
          <a:stretch>
            <a:fillRect/>
          </a:stretch>
        </p:blipFill>
        <p:spPr>
          <a:xfrm>
            <a:off x="4691625" y="1143625"/>
            <a:ext cx="4219575" cy="3943350"/>
          </a:xfrm>
          <a:prstGeom prst="rect">
            <a:avLst/>
          </a:prstGeom>
          <a:noFill/>
          <a:ln>
            <a:noFill/>
          </a:ln>
        </p:spPr>
      </p:pic>
      <p:sp>
        <p:nvSpPr>
          <p:cNvPr id="450" name="Google Shape;450;p70"/>
          <p:cNvSpPr txBox="1"/>
          <p:nvPr/>
        </p:nvSpPr>
        <p:spPr>
          <a:xfrm>
            <a:off x="0" y="0"/>
            <a:ext cx="7269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1"/>
                </a:solidFill>
                <a:latin typeface="Hepta Slab Medium"/>
                <a:ea typeface="Hepta Slab Medium"/>
                <a:cs typeface="Hepta Slab Medium"/>
                <a:sym typeface="Hepta Slab Medium"/>
              </a:rPr>
              <a:t>Browse by City Page</a:t>
            </a:r>
            <a:endParaRPr sz="3600">
              <a:solidFill>
                <a:schemeClr val="accent1"/>
              </a:solidFill>
              <a:latin typeface="Hepta Slab Medium"/>
              <a:ea typeface="Hepta Slab Medium"/>
              <a:cs typeface="Hepta Slab Medium"/>
              <a:sym typeface="Hepta Slab Medium"/>
            </a:endParaRPr>
          </a:p>
          <a:p>
            <a:pPr indent="0" lvl="0" marL="0" rtl="0" algn="l">
              <a:spcBef>
                <a:spcPts val="0"/>
              </a:spcBef>
              <a:spcAft>
                <a:spcPts val="0"/>
              </a:spcAft>
              <a:buNone/>
            </a:pPr>
            <a:r>
              <a:rPr lang="en" sz="3600">
                <a:solidFill>
                  <a:schemeClr val="accent1"/>
                </a:solidFill>
                <a:latin typeface="Hepta Slab Medium"/>
                <a:ea typeface="Hepta Slab Medium"/>
                <a:cs typeface="Hepta Slab Medium"/>
                <a:sym typeface="Hepta Slab Medium"/>
              </a:rPr>
              <a:t>Map Page</a:t>
            </a:r>
            <a:endParaRPr sz="3600">
              <a:solidFill>
                <a:schemeClr val="accent1"/>
              </a:solidFill>
              <a:latin typeface="Hepta Slab Medium"/>
              <a:ea typeface="Hepta Slab Medium"/>
              <a:cs typeface="Hepta Slab Medium"/>
              <a:sym typeface="Hepta Slab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1"/>
          <p:cNvPicPr preferRelativeResize="0"/>
          <p:nvPr/>
        </p:nvPicPr>
        <p:blipFill>
          <a:blip r:embed="rId3">
            <a:alphaModFix/>
          </a:blip>
          <a:stretch>
            <a:fillRect/>
          </a:stretch>
        </p:blipFill>
        <p:spPr>
          <a:xfrm>
            <a:off x="84050" y="1348550"/>
            <a:ext cx="4314825" cy="3705225"/>
          </a:xfrm>
          <a:prstGeom prst="rect">
            <a:avLst/>
          </a:prstGeom>
          <a:noFill/>
          <a:ln>
            <a:noFill/>
          </a:ln>
        </p:spPr>
      </p:pic>
      <p:pic>
        <p:nvPicPr>
          <p:cNvPr id="456" name="Google Shape;456;p71"/>
          <p:cNvPicPr preferRelativeResize="0"/>
          <p:nvPr/>
        </p:nvPicPr>
        <p:blipFill>
          <a:blip r:embed="rId4">
            <a:alphaModFix/>
          </a:blip>
          <a:stretch>
            <a:fillRect/>
          </a:stretch>
        </p:blipFill>
        <p:spPr>
          <a:xfrm>
            <a:off x="4572000" y="278125"/>
            <a:ext cx="4343400" cy="4724400"/>
          </a:xfrm>
          <a:prstGeom prst="rect">
            <a:avLst/>
          </a:prstGeom>
          <a:noFill/>
          <a:ln>
            <a:noFill/>
          </a:ln>
        </p:spPr>
      </p:pic>
      <p:sp>
        <p:nvSpPr>
          <p:cNvPr id="457" name="Google Shape;457;p71"/>
          <p:cNvSpPr txBox="1"/>
          <p:nvPr/>
        </p:nvSpPr>
        <p:spPr>
          <a:xfrm>
            <a:off x="0" y="0"/>
            <a:ext cx="6201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Search Filter Page</a:t>
            </a:r>
            <a:endParaRPr sz="3400">
              <a:solidFill>
                <a:schemeClr val="accent1"/>
              </a:solidFill>
              <a:latin typeface="Hepta Slab Medium"/>
              <a:ea typeface="Hepta Slab Medium"/>
              <a:cs typeface="Hepta Slab Medium"/>
              <a:sym typeface="Hepta Slab Medium"/>
            </a:endParaRPr>
          </a:p>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Search Result Page</a:t>
            </a:r>
            <a:endParaRPr sz="3400">
              <a:solidFill>
                <a:schemeClr val="accent1"/>
              </a:solidFill>
              <a:latin typeface="Hepta Slab Medium"/>
              <a:ea typeface="Hepta Slab Medium"/>
              <a:cs typeface="Hepta Slab Medium"/>
              <a:sym typeface="Hepta Slab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72"/>
          <p:cNvPicPr preferRelativeResize="0"/>
          <p:nvPr/>
        </p:nvPicPr>
        <p:blipFill>
          <a:blip r:embed="rId3">
            <a:alphaModFix/>
          </a:blip>
          <a:stretch>
            <a:fillRect/>
          </a:stretch>
        </p:blipFill>
        <p:spPr>
          <a:xfrm>
            <a:off x="1076825" y="991600"/>
            <a:ext cx="3495175" cy="4113800"/>
          </a:xfrm>
          <a:prstGeom prst="rect">
            <a:avLst/>
          </a:prstGeom>
          <a:noFill/>
          <a:ln>
            <a:noFill/>
          </a:ln>
        </p:spPr>
      </p:pic>
      <p:pic>
        <p:nvPicPr>
          <p:cNvPr id="463" name="Google Shape;463;p72"/>
          <p:cNvPicPr preferRelativeResize="0"/>
          <p:nvPr/>
        </p:nvPicPr>
        <p:blipFill>
          <a:blip r:embed="rId4">
            <a:alphaModFix/>
          </a:blip>
          <a:stretch>
            <a:fillRect/>
          </a:stretch>
        </p:blipFill>
        <p:spPr>
          <a:xfrm>
            <a:off x="4861300" y="299550"/>
            <a:ext cx="4282700" cy="4766350"/>
          </a:xfrm>
          <a:prstGeom prst="rect">
            <a:avLst/>
          </a:prstGeom>
          <a:noFill/>
          <a:ln>
            <a:noFill/>
          </a:ln>
        </p:spPr>
      </p:pic>
      <p:sp>
        <p:nvSpPr>
          <p:cNvPr id="464" name="Google Shape;464;p72"/>
          <p:cNvSpPr txBox="1"/>
          <p:nvPr/>
        </p:nvSpPr>
        <p:spPr>
          <a:xfrm>
            <a:off x="0" y="191200"/>
            <a:ext cx="517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Hepta Slab Medium"/>
                <a:ea typeface="Hepta Slab Medium"/>
                <a:cs typeface="Hepta Slab Medium"/>
                <a:sym typeface="Hepta Slab Medium"/>
              </a:rPr>
              <a:t>View Detail Button-  Search Result</a:t>
            </a:r>
            <a:endParaRPr sz="2000">
              <a:solidFill>
                <a:schemeClr val="accent1"/>
              </a:solidFill>
              <a:latin typeface="Hepta Slab Medium"/>
              <a:ea typeface="Hepta Slab Medium"/>
              <a:cs typeface="Hepta Slab Medium"/>
              <a:sym typeface="Hepta Slab Medium"/>
            </a:endParaRPr>
          </a:p>
          <a:p>
            <a:pPr indent="0" lvl="0" marL="0" rtl="0" algn="l">
              <a:spcBef>
                <a:spcPts val="0"/>
              </a:spcBef>
              <a:spcAft>
                <a:spcPts val="0"/>
              </a:spcAft>
              <a:buNone/>
            </a:pPr>
            <a:r>
              <a:rPr lang="en" sz="2000">
                <a:solidFill>
                  <a:schemeClr val="accent1"/>
                </a:solidFill>
                <a:latin typeface="Hepta Slab Medium"/>
                <a:ea typeface="Hepta Slab Medium"/>
                <a:cs typeface="Hepta Slab Medium"/>
                <a:sym typeface="Hepta Slab Medium"/>
              </a:rPr>
              <a:t>Resource Page</a:t>
            </a:r>
            <a:endParaRPr sz="2000">
              <a:solidFill>
                <a:schemeClr val="accent1"/>
              </a:solidFill>
              <a:latin typeface="Hepta Slab Medium"/>
              <a:ea typeface="Hepta Slab Medium"/>
              <a:cs typeface="Hepta Slab Medium"/>
              <a:sym typeface="Hepta Slab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3"/>
          <p:cNvSpPr txBox="1"/>
          <p:nvPr/>
        </p:nvSpPr>
        <p:spPr>
          <a:xfrm>
            <a:off x="0" y="191200"/>
            <a:ext cx="5175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Trends &amp; Analytics</a:t>
            </a:r>
            <a:r>
              <a:rPr lang="en" sz="3400">
                <a:solidFill>
                  <a:schemeClr val="accent1"/>
                </a:solidFill>
                <a:latin typeface="Hepta Slab Medium"/>
                <a:ea typeface="Hepta Slab Medium"/>
                <a:cs typeface="Hepta Slab Medium"/>
                <a:sym typeface="Hepta Slab Medium"/>
              </a:rPr>
              <a:t> Page</a:t>
            </a:r>
            <a:endParaRPr sz="2000">
              <a:solidFill>
                <a:schemeClr val="accent1"/>
              </a:solidFill>
              <a:latin typeface="Hepta Slab Medium"/>
              <a:ea typeface="Hepta Slab Medium"/>
              <a:cs typeface="Hepta Slab Medium"/>
              <a:sym typeface="Hepta Slab Medium"/>
            </a:endParaRPr>
          </a:p>
        </p:txBody>
      </p:sp>
      <p:pic>
        <p:nvPicPr>
          <p:cNvPr id="470" name="Google Shape;470;p73"/>
          <p:cNvPicPr preferRelativeResize="0"/>
          <p:nvPr/>
        </p:nvPicPr>
        <p:blipFill>
          <a:blip r:embed="rId3">
            <a:alphaModFix/>
          </a:blip>
          <a:stretch>
            <a:fillRect/>
          </a:stretch>
        </p:blipFill>
        <p:spPr>
          <a:xfrm>
            <a:off x="4653025" y="0"/>
            <a:ext cx="272637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4"/>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300"/>
              <a:t>User Personas</a:t>
            </a:r>
            <a:endParaRPr sz="8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7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idx="1" type="subTitle"/>
          </p:nvPr>
        </p:nvSpPr>
        <p:spPr>
          <a:xfrm>
            <a:off x="791150" y="522625"/>
            <a:ext cx="7902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Prince George’s Food Inspection App</a:t>
            </a:r>
            <a:endParaRPr/>
          </a:p>
        </p:txBody>
      </p:sp>
      <p:sp>
        <p:nvSpPr>
          <p:cNvPr id="379" name="Google Shape;379;p60"/>
          <p:cNvSpPr txBox="1"/>
          <p:nvPr>
            <p:ph idx="2" type="body"/>
          </p:nvPr>
        </p:nvSpPr>
        <p:spPr>
          <a:xfrm>
            <a:off x="802050" y="2054250"/>
            <a:ext cx="3561000" cy="27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information service we want to invent is a public health </a:t>
            </a:r>
            <a:r>
              <a:rPr lang="en" sz="1800"/>
              <a:t>application to help and information the community about their food inspection ratings  around the Prince George’s County area. </a:t>
            </a:r>
            <a:r>
              <a:rPr lang="en" sz="1800"/>
              <a:t> </a:t>
            </a:r>
            <a:endParaRPr sz="1800"/>
          </a:p>
        </p:txBody>
      </p:sp>
      <p:sp>
        <p:nvSpPr>
          <p:cNvPr id="380" name="Google Shape;380;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od Business – Welcome to the City of ..." id="381" name="Google Shape;381;p60"/>
          <p:cNvPicPr preferRelativeResize="0"/>
          <p:nvPr/>
        </p:nvPicPr>
        <p:blipFill>
          <a:blip r:embed="rId3">
            <a:alphaModFix/>
          </a:blip>
          <a:stretch>
            <a:fillRect/>
          </a:stretch>
        </p:blipFill>
        <p:spPr>
          <a:xfrm>
            <a:off x="6261675" y="2054250"/>
            <a:ext cx="2228850" cy="20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&amp; Visualizations</a:t>
            </a:r>
            <a:endParaRPr/>
          </a:p>
        </p:txBody>
      </p:sp>
      <p:sp>
        <p:nvSpPr>
          <p:cNvPr id="496" name="Google Shape;496;p78"/>
          <p:cNvSpPr txBox="1"/>
          <p:nvPr>
            <p:ph idx="2" type="title"/>
          </p:nvPr>
        </p:nvSpPr>
        <p:spPr>
          <a:xfrm>
            <a:off x="1813425" y="1194450"/>
            <a:ext cx="55062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Compliance Data</a:t>
            </a:r>
            <a:endParaRPr/>
          </a:p>
        </p:txBody>
      </p:sp>
      <p:sp>
        <p:nvSpPr>
          <p:cNvPr id="502" name="Google Shape;502;p79"/>
          <p:cNvSpPr txBox="1"/>
          <p:nvPr>
            <p:ph idx="2" type="body"/>
          </p:nvPr>
        </p:nvSpPr>
        <p:spPr>
          <a:xfrm>
            <a:off x="810075" y="2065225"/>
            <a:ext cx="41355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gained this data from the Prince George’s County website and used the </a:t>
            </a:r>
            <a:r>
              <a:rPr lang="en" sz="1800"/>
              <a:t>compliance</a:t>
            </a:r>
            <a:r>
              <a:rPr lang="en" sz="1800"/>
              <a:t> </a:t>
            </a:r>
            <a:r>
              <a:rPr lang="en" sz="1800"/>
              <a:t>information</a:t>
            </a:r>
            <a:r>
              <a:rPr lang="en" sz="1800"/>
              <a:t> to determine </a:t>
            </a:r>
            <a:r>
              <a:rPr lang="en" sz="1800"/>
              <a:t>whether</a:t>
            </a:r>
            <a:r>
              <a:rPr lang="en" sz="1800"/>
              <a:t> the businesses </a:t>
            </a:r>
            <a:r>
              <a:rPr lang="en" sz="1800"/>
              <a:t>listed</a:t>
            </a:r>
            <a:r>
              <a:rPr lang="en" sz="1800"/>
              <a:t> were in regulation based on these health codes. Once determined we were able to parse through the data and create our mockup prototype.</a:t>
            </a:r>
            <a:endParaRPr sz="1800"/>
          </a:p>
        </p:txBody>
      </p:sp>
      <p:pic>
        <p:nvPicPr>
          <p:cNvPr descr="Food Business – Welcome to the City of ..." id="503" name="Google Shape;503;p79"/>
          <p:cNvPicPr preferRelativeResize="0"/>
          <p:nvPr/>
        </p:nvPicPr>
        <p:blipFill>
          <a:blip r:embed="rId3">
            <a:alphaModFix/>
          </a:blip>
          <a:stretch>
            <a:fillRect/>
          </a:stretch>
        </p:blipFill>
        <p:spPr>
          <a:xfrm>
            <a:off x="6261675" y="2054250"/>
            <a:ext cx="2228850"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0"/>
          <p:cNvSpPr txBox="1"/>
          <p:nvPr>
            <p:ph idx="1" type="subTitle"/>
          </p:nvPr>
        </p:nvSpPr>
        <p:spPr>
          <a:xfrm>
            <a:off x="158900" y="384475"/>
            <a:ext cx="6366600" cy="70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Example Data of User Browsing on Greenbelt, MD from city category</a:t>
            </a:r>
            <a:endParaRPr sz="2300"/>
          </a:p>
        </p:txBody>
      </p:sp>
      <p:pic>
        <p:nvPicPr>
          <p:cNvPr id="509" name="Google Shape;509;p80"/>
          <p:cNvPicPr preferRelativeResize="0"/>
          <p:nvPr/>
        </p:nvPicPr>
        <p:blipFill>
          <a:blip r:embed="rId3">
            <a:alphaModFix/>
          </a:blip>
          <a:stretch>
            <a:fillRect/>
          </a:stretch>
        </p:blipFill>
        <p:spPr>
          <a:xfrm>
            <a:off x="0" y="1282100"/>
            <a:ext cx="9143998" cy="3861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1"/>
          <p:cNvSpPr txBox="1"/>
          <p:nvPr/>
        </p:nvSpPr>
        <p:spPr>
          <a:xfrm>
            <a:off x="0" y="191200"/>
            <a:ext cx="5175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Visualizations detail view</a:t>
            </a:r>
            <a:endParaRPr sz="2000">
              <a:solidFill>
                <a:schemeClr val="accent1"/>
              </a:solidFill>
              <a:latin typeface="Hepta Slab Medium"/>
              <a:ea typeface="Hepta Slab Medium"/>
              <a:cs typeface="Hepta Slab Medium"/>
              <a:sym typeface="Hepta Slab Medium"/>
            </a:endParaRPr>
          </a:p>
        </p:txBody>
      </p:sp>
      <p:pic>
        <p:nvPicPr>
          <p:cNvPr id="515" name="Google Shape;515;p81"/>
          <p:cNvPicPr preferRelativeResize="0"/>
          <p:nvPr/>
        </p:nvPicPr>
        <p:blipFill>
          <a:blip r:embed="rId3">
            <a:alphaModFix/>
          </a:blip>
          <a:stretch>
            <a:fillRect/>
          </a:stretch>
        </p:blipFill>
        <p:spPr>
          <a:xfrm>
            <a:off x="5328000" y="152400"/>
            <a:ext cx="2638153" cy="49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2"/>
          <p:cNvSpPr txBox="1"/>
          <p:nvPr/>
        </p:nvSpPr>
        <p:spPr>
          <a:xfrm>
            <a:off x="0" y="191200"/>
            <a:ext cx="3620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Visualizations detail view</a:t>
            </a:r>
            <a:endParaRPr sz="2000">
              <a:solidFill>
                <a:schemeClr val="accent1"/>
              </a:solidFill>
              <a:latin typeface="Hepta Slab Medium"/>
              <a:ea typeface="Hepta Slab Medium"/>
              <a:cs typeface="Hepta Slab Medium"/>
              <a:sym typeface="Hepta Slab Medium"/>
            </a:endParaRPr>
          </a:p>
        </p:txBody>
      </p:sp>
      <p:pic>
        <p:nvPicPr>
          <p:cNvPr id="521" name="Google Shape;521;p82"/>
          <p:cNvPicPr preferRelativeResize="0"/>
          <p:nvPr/>
        </p:nvPicPr>
        <p:blipFill>
          <a:blip r:embed="rId3">
            <a:alphaModFix/>
          </a:blip>
          <a:stretch>
            <a:fillRect/>
          </a:stretch>
        </p:blipFill>
        <p:spPr>
          <a:xfrm>
            <a:off x="4166228" y="0"/>
            <a:ext cx="488535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3"/>
          <p:cNvSpPr txBox="1"/>
          <p:nvPr/>
        </p:nvSpPr>
        <p:spPr>
          <a:xfrm>
            <a:off x="0" y="191200"/>
            <a:ext cx="5175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Visualizations detail view</a:t>
            </a:r>
            <a:endParaRPr sz="2000">
              <a:solidFill>
                <a:schemeClr val="accent1"/>
              </a:solidFill>
              <a:latin typeface="Hepta Slab Medium"/>
              <a:ea typeface="Hepta Slab Medium"/>
              <a:cs typeface="Hepta Slab Medium"/>
              <a:sym typeface="Hepta Slab Medium"/>
            </a:endParaRPr>
          </a:p>
        </p:txBody>
      </p:sp>
      <p:pic>
        <p:nvPicPr>
          <p:cNvPr id="527" name="Google Shape;527;p83"/>
          <p:cNvPicPr preferRelativeResize="0"/>
          <p:nvPr/>
        </p:nvPicPr>
        <p:blipFill>
          <a:blip r:embed="rId3">
            <a:alphaModFix/>
          </a:blip>
          <a:stretch>
            <a:fillRect/>
          </a:stretch>
        </p:blipFill>
        <p:spPr>
          <a:xfrm>
            <a:off x="4572000" y="819125"/>
            <a:ext cx="4467900" cy="413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4"/>
          <p:cNvSpPr txBox="1"/>
          <p:nvPr/>
        </p:nvSpPr>
        <p:spPr>
          <a:xfrm>
            <a:off x="0" y="191200"/>
            <a:ext cx="5175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accent1"/>
                </a:solidFill>
                <a:latin typeface="Hepta Slab Medium"/>
                <a:ea typeface="Hepta Slab Medium"/>
                <a:cs typeface="Hepta Slab Medium"/>
                <a:sym typeface="Hepta Slab Medium"/>
              </a:rPr>
              <a:t>Visualizations detail view</a:t>
            </a:r>
            <a:endParaRPr sz="2000">
              <a:solidFill>
                <a:schemeClr val="accent1"/>
              </a:solidFill>
              <a:latin typeface="Hepta Slab Medium"/>
              <a:ea typeface="Hepta Slab Medium"/>
              <a:cs typeface="Hepta Slab Medium"/>
              <a:sym typeface="Hepta Slab Medium"/>
            </a:endParaRPr>
          </a:p>
        </p:txBody>
      </p:sp>
      <p:pic>
        <p:nvPicPr>
          <p:cNvPr id="533" name="Google Shape;533;p84"/>
          <p:cNvPicPr preferRelativeResize="0"/>
          <p:nvPr/>
        </p:nvPicPr>
        <p:blipFill rotWithShape="1">
          <a:blip r:embed="rId3">
            <a:alphaModFix/>
          </a:blip>
          <a:srcRect b="17033" l="0" r="0" t="0"/>
          <a:stretch/>
        </p:blipFill>
        <p:spPr>
          <a:xfrm>
            <a:off x="1924125" y="820725"/>
            <a:ext cx="6973498" cy="408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5"/>
          <p:cNvSpPr txBox="1"/>
          <p:nvPr>
            <p:ph type="title"/>
          </p:nvPr>
        </p:nvSpPr>
        <p:spPr>
          <a:xfrm>
            <a:off x="311700" y="15900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300"/>
              <a:t>Data Flow Diagram (DFD)</a:t>
            </a:r>
            <a:endParaRPr sz="7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6"/>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Diagram</a:t>
            </a:r>
            <a:endParaRPr/>
          </a:p>
        </p:txBody>
      </p:sp>
      <p:pic>
        <p:nvPicPr>
          <p:cNvPr id="544" name="Google Shape;544;p86"/>
          <p:cNvPicPr preferRelativeResize="0"/>
          <p:nvPr/>
        </p:nvPicPr>
        <p:blipFill>
          <a:blip r:embed="rId3">
            <a:alphaModFix/>
          </a:blip>
          <a:stretch>
            <a:fillRect/>
          </a:stretch>
        </p:blipFill>
        <p:spPr>
          <a:xfrm>
            <a:off x="1290638" y="1927550"/>
            <a:ext cx="6562725" cy="2790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Level 0: Diagram</a:t>
            </a:r>
            <a:endParaRPr/>
          </a:p>
        </p:txBody>
      </p:sp>
      <p:pic>
        <p:nvPicPr>
          <p:cNvPr id="550" name="Google Shape;550;p87"/>
          <p:cNvPicPr preferRelativeResize="0"/>
          <p:nvPr/>
        </p:nvPicPr>
        <p:blipFill>
          <a:blip r:embed="rId3">
            <a:alphaModFix/>
          </a:blip>
          <a:stretch>
            <a:fillRect/>
          </a:stretch>
        </p:blipFill>
        <p:spPr>
          <a:xfrm>
            <a:off x="2015675" y="1630825"/>
            <a:ext cx="4846150" cy="344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Facts and Figures 1</a:t>
            </a:r>
            <a:endParaRPr/>
          </a:p>
        </p:txBody>
      </p:sp>
      <p:sp>
        <p:nvSpPr>
          <p:cNvPr id="387" name="Google Shape;387;p61"/>
          <p:cNvSpPr txBox="1"/>
          <p:nvPr>
            <p:ph idx="2" type="body"/>
          </p:nvPr>
        </p:nvSpPr>
        <p:spPr>
          <a:xfrm>
            <a:off x="810075" y="1835400"/>
            <a:ext cx="44322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Facts and figures</a:t>
            </a:r>
            <a:r>
              <a:rPr lang="en" sz="1800"/>
              <a:t>: </a:t>
            </a:r>
            <a:endParaRPr sz="1800"/>
          </a:p>
          <a:p>
            <a:pPr indent="-342900" lvl="0" marL="457200" rtl="0" algn="l">
              <a:spcBef>
                <a:spcPts val="0"/>
              </a:spcBef>
              <a:spcAft>
                <a:spcPts val="0"/>
              </a:spcAft>
              <a:buSzPts val="1800"/>
              <a:buChar char="●"/>
            </a:pPr>
            <a:r>
              <a:rPr lang="en" sz="1800"/>
              <a:t>“A foodborne outbreak can cost a restaurant up to </a:t>
            </a:r>
            <a:r>
              <a:rPr lang="en" sz="1800">
                <a:highlight>
                  <a:schemeClr val="lt2"/>
                </a:highlight>
              </a:rPr>
              <a:t>$100,000 in medical charges, lost wages, and lawyer fees</a:t>
            </a:r>
            <a:r>
              <a:rPr lang="en" sz="1800"/>
              <a:t>.” (Tarca &amp; Murphy, 2014, p. 1)*</a:t>
            </a:r>
            <a:endParaRPr sz="1800"/>
          </a:p>
          <a:p>
            <a:pPr indent="-342900" lvl="0" marL="457200" rtl="0" algn="l">
              <a:spcBef>
                <a:spcPts val="0"/>
              </a:spcBef>
              <a:spcAft>
                <a:spcPts val="0"/>
              </a:spcAft>
              <a:buSzPts val="1800"/>
              <a:buChar char="●"/>
            </a:pPr>
            <a:r>
              <a:rPr lang="en" sz="1800"/>
              <a:t>“[Violations] can result in a </a:t>
            </a:r>
            <a:r>
              <a:rPr lang="en" sz="1800">
                <a:highlight>
                  <a:schemeClr val="lt2"/>
                </a:highlight>
              </a:rPr>
              <a:t>30% reduction in sales</a:t>
            </a:r>
            <a:r>
              <a:rPr lang="en" sz="1800"/>
              <a:t>.” (Grover &amp; Dausch, 2000, as cited in Tarca &amp; Murphy, 2014, p. 1)*</a:t>
            </a:r>
            <a:endParaRPr sz="1800"/>
          </a:p>
          <a:p>
            <a:pPr indent="0" lvl="0" marL="0" rtl="0" algn="l">
              <a:spcBef>
                <a:spcPts val="0"/>
              </a:spcBef>
              <a:spcAft>
                <a:spcPts val="0"/>
              </a:spcAft>
              <a:buNone/>
            </a:pPr>
            <a:r>
              <a:t/>
            </a:r>
            <a:endParaRPr sz="1800"/>
          </a:p>
        </p:txBody>
      </p:sp>
      <p:pic>
        <p:nvPicPr>
          <p:cNvPr descr="SJ ladies learn turkey techniques &gt; Seymour Johnson Air Force Base ..." id="388" name="Google Shape;388;p61"/>
          <p:cNvPicPr preferRelativeResize="0"/>
          <p:nvPr/>
        </p:nvPicPr>
        <p:blipFill>
          <a:blip r:embed="rId3">
            <a:alphaModFix/>
          </a:blip>
          <a:stretch>
            <a:fillRect/>
          </a:stretch>
        </p:blipFill>
        <p:spPr>
          <a:xfrm>
            <a:off x="5394675" y="2144975"/>
            <a:ext cx="3596925" cy="2388358"/>
          </a:xfrm>
          <a:prstGeom prst="rect">
            <a:avLst/>
          </a:prstGeom>
          <a:noFill/>
          <a:ln>
            <a:noFill/>
          </a:ln>
        </p:spPr>
      </p:pic>
      <p:sp>
        <p:nvSpPr>
          <p:cNvPr id="389" name="Google Shape;389;p61"/>
          <p:cNvSpPr txBox="1"/>
          <p:nvPr/>
        </p:nvSpPr>
        <p:spPr>
          <a:xfrm>
            <a:off x="5432625" y="4585525"/>
            <a:ext cx="35970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Barlow Light"/>
                <a:ea typeface="Barlow Light"/>
                <a:cs typeface="Barlow Light"/>
                <a:sym typeface="Barlow Light"/>
              </a:rPr>
              <a:t>* </a:t>
            </a:r>
            <a:r>
              <a:rPr i="1" lang="en" sz="800">
                <a:solidFill>
                  <a:schemeClr val="lt1"/>
                </a:solidFill>
                <a:latin typeface="Barlow Light"/>
                <a:ea typeface="Barlow Light"/>
                <a:cs typeface="Barlow Light"/>
                <a:sym typeface="Barlow Light"/>
              </a:rPr>
              <a:t>Tarca, S., &amp; Murphy, K. (2014). Food safety inspections and storefront grade posting: The case of NYC and LA. International CHRIE. https://doi.org/10.4135/9781529710588</a:t>
            </a:r>
            <a:endParaRPr i="1" sz="800">
              <a:solidFill>
                <a:schemeClr val="lt1"/>
              </a:solidFill>
              <a:latin typeface="Barlow Light"/>
              <a:ea typeface="Barlow Light"/>
              <a:cs typeface="Barlow Light"/>
              <a:sym typeface="Barlow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8"/>
          <p:cNvSpPr txBox="1"/>
          <p:nvPr>
            <p:ph type="title"/>
          </p:nvPr>
        </p:nvSpPr>
        <p:spPr>
          <a:xfrm>
            <a:off x="311700" y="15900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Entity Relationship Diagram (ERD)</a:t>
            </a:r>
            <a:endParaRPr sz="6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89"/>
          <p:cNvPicPr preferRelativeResize="0"/>
          <p:nvPr/>
        </p:nvPicPr>
        <p:blipFill>
          <a:blip r:embed="rId3">
            <a:alphaModFix/>
          </a:blip>
          <a:stretch>
            <a:fillRect/>
          </a:stretch>
        </p:blipFill>
        <p:spPr>
          <a:xfrm>
            <a:off x="152400" y="500938"/>
            <a:ext cx="8839201" cy="41416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0"/>
          <p:cNvSpPr txBox="1"/>
          <p:nvPr>
            <p:ph type="title"/>
          </p:nvPr>
        </p:nvSpPr>
        <p:spPr>
          <a:xfrm>
            <a:off x="234750" y="197437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Information Need</a:t>
            </a:r>
            <a:endParaRPr/>
          </a:p>
        </p:txBody>
      </p:sp>
      <p:sp>
        <p:nvSpPr>
          <p:cNvPr id="395" name="Google Shape;395;p62"/>
          <p:cNvSpPr txBox="1"/>
          <p:nvPr>
            <p:ph idx="2" type="body"/>
          </p:nvPr>
        </p:nvSpPr>
        <p:spPr>
          <a:xfrm>
            <a:off x="810075" y="1835400"/>
            <a:ext cx="44322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Needs: </a:t>
            </a:r>
            <a:endParaRPr sz="1800"/>
          </a:p>
          <a:p>
            <a:pPr indent="-342900" lvl="0" marL="457200" rtl="0" algn="l">
              <a:spcBef>
                <a:spcPts val="0"/>
              </a:spcBef>
              <a:spcAft>
                <a:spcPts val="0"/>
              </a:spcAft>
              <a:buSzPts val="1800"/>
              <a:buChar char="●"/>
            </a:pPr>
            <a:r>
              <a:rPr lang="en" sz="1800"/>
              <a:t>Prince George’s County lacks easy access to detailed </a:t>
            </a:r>
            <a:r>
              <a:rPr lang="en" sz="1800"/>
              <a:t>food</a:t>
            </a:r>
            <a:r>
              <a:rPr lang="en" sz="1800"/>
              <a:t> information</a:t>
            </a:r>
            <a:endParaRPr sz="1800"/>
          </a:p>
          <a:p>
            <a:pPr indent="-342900" lvl="0" marL="457200" rtl="0" algn="l">
              <a:spcBef>
                <a:spcPts val="0"/>
              </a:spcBef>
              <a:spcAft>
                <a:spcPts val="0"/>
              </a:spcAft>
              <a:buSzPts val="1800"/>
              <a:buChar char="●"/>
            </a:pPr>
            <a:r>
              <a:rPr lang="en" sz="1800"/>
              <a:t>Non-user friendly </a:t>
            </a:r>
            <a:r>
              <a:rPr lang="en" sz="1800"/>
              <a:t>readable </a:t>
            </a:r>
            <a:r>
              <a:rPr lang="en" sz="1800"/>
              <a:t>information </a:t>
            </a:r>
            <a:endParaRPr sz="1800"/>
          </a:p>
          <a:p>
            <a:pPr indent="-342900" lvl="0" marL="457200" rtl="0" algn="l">
              <a:spcBef>
                <a:spcPts val="0"/>
              </a:spcBef>
              <a:spcAft>
                <a:spcPts val="0"/>
              </a:spcAft>
              <a:buSzPts val="1800"/>
              <a:buChar char="●"/>
            </a:pPr>
            <a:r>
              <a:rPr lang="en" sz="1800"/>
              <a:t>Lack of user accessibility</a:t>
            </a:r>
            <a:endParaRPr sz="1800"/>
          </a:p>
          <a:p>
            <a:pPr indent="-342900" lvl="0" marL="457200" rtl="0" algn="l">
              <a:spcBef>
                <a:spcPts val="0"/>
              </a:spcBef>
              <a:spcAft>
                <a:spcPts val="0"/>
              </a:spcAft>
              <a:buSzPts val="1800"/>
              <a:buChar char="●"/>
            </a:pPr>
            <a:r>
              <a:rPr lang="en" sz="1800"/>
              <a:t>Desire for food </a:t>
            </a:r>
            <a:r>
              <a:rPr lang="en" sz="1800"/>
              <a:t>transparency</a:t>
            </a:r>
            <a:r>
              <a:rPr lang="en" sz="1800"/>
              <a:t> and quality </a:t>
            </a:r>
            <a:endParaRPr sz="1800"/>
          </a:p>
          <a:p>
            <a:pPr indent="-342900" lvl="0" marL="457200" rtl="0" algn="l">
              <a:spcBef>
                <a:spcPts val="0"/>
              </a:spcBef>
              <a:spcAft>
                <a:spcPts val="0"/>
              </a:spcAft>
              <a:buSzPts val="1800"/>
              <a:buChar char="●"/>
            </a:pPr>
            <a:r>
              <a:rPr lang="en" sz="1800"/>
              <a:t>Educational gap regarding food inspection &amp; public health </a:t>
            </a:r>
            <a:endParaRPr sz="1800"/>
          </a:p>
          <a:p>
            <a:pPr indent="0" lvl="0" marL="0" rtl="0" algn="l">
              <a:spcBef>
                <a:spcPts val="0"/>
              </a:spcBef>
              <a:spcAft>
                <a:spcPts val="0"/>
              </a:spcAft>
              <a:buNone/>
            </a:pPr>
            <a:r>
              <a:t/>
            </a:r>
            <a:endParaRPr sz="1800"/>
          </a:p>
        </p:txBody>
      </p:sp>
      <p:pic>
        <p:nvPicPr>
          <p:cNvPr descr="Imported food inspection sales scheme" id="396" name="Google Shape;396;p62"/>
          <p:cNvPicPr preferRelativeResize="0"/>
          <p:nvPr/>
        </p:nvPicPr>
        <p:blipFill>
          <a:blip r:embed="rId3">
            <a:alphaModFix/>
          </a:blip>
          <a:stretch>
            <a:fillRect/>
          </a:stretch>
        </p:blipFill>
        <p:spPr>
          <a:xfrm>
            <a:off x="5462225" y="2332300"/>
            <a:ext cx="3356175" cy="201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Information</a:t>
            </a:r>
            <a:r>
              <a:rPr lang="en"/>
              <a:t> Need</a:t>
            </a:r>
            <a:endParaRPr/>
          </a:p>
        </p:txBody>
      </p:sp>
      <p:sp>
        <p:nvSpPr>
          <p:cNvPr id="402" name="Google Shape;402;p63"/>
          <p:cNvSpPr txBox="1"/>
          <p:nvPr>
            <p:ph idx="2" type="body"/>
          </p:nvPr>
        </p:nvSpPr>
        <p:spPr>
          <a:xfrm>
            <a:off x="810075" y="2065225"/>
            <a:ext cx="3992700" cy="277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Avoiding high risk </a:t>
            </a:r>
            <a:r>
              <a:rPr lang="en" sz="1800"/>
              <a:t>restaurants and likelihood of foodborne illnesses.</a:t>
            </a:r>
            <a:endParaRPr sz="1800"/>
          </a:p>
          <a:p>
            <a:pPr indent="-342900" lvl="0" marL="457200" rtl="0" algn="l">
              <a:spcBef>
                <a:spcPts val="0"/>
              </a:spcBef>
              <a:spcAft>
                <a:spcPts val="0"/>
              </a:spcAft>
              <a:buSzPts val="1800"/>
              <a:buChar char="●"/>
            </a:pPr>
            <a:r>
              <a:rPr lang="en" sz="1800"/>
              <a:t>Raising awareness providing educational resources</a:t>
            </a:r>
            <a:endParaRPr sz="1800"/>
          </a:p>
          <a:p>
            <a:pPr indent="-342900" lvl="0" marL="457200" rtl="0" algn="l">
              <a:spcBef>
                <a:spcPts val="0"/>
              </a:spcBef>
              <a:spcAft>
                <a:spcPts val="0"/>
              </a:spcAft>
              <a:buSzPts val="1800"/>
              <a:buChar char="●"/>
            </a:pPr>
            <a:r>
              <a:rPr lang="en" sz="1800"/>
              <a:t>Boost food safety</a:t>
            </a:r>
            <a:endParaRPr sz="1800"/>
          </a:p>
          <a:p>
            <a:pPr indent="-342900" lvl="0" marL="457200" rtl="0" algn="l">
              <a:spcBef>
                <a:spcPts val="0"/>
              </a:spcBef>
              <a:spcAft>
                <a:spcPts val="0"/>
              </a:spcAft>
              <a:buSzPts val="1800"/>
              <a:buChar char="●"/>
            </a:pPr>
            <a:r>
              <a:rPr lang="en" sz="1800"/>
              <a:t>Food Industries will be held accountable</a:t>
            </a:r>
            <a:endParaRPr sz="1800"/>
          </a:p>
          <a:p>
            <a:pPr indent="-342900" lvl="0" marL="457200" rtl="0" algn="l">
              <a:spcBef>
                <a:spcPts val="0"/>
              </a:spcBef>
              <a:spcAft>
                <a:spcPts val="0"/>
              </a:spcAft>
              <a:buSzPts val="1800"/>
              <a:buChar char="●"/>
            </a:pPr>
            <a:r>
              <a:rPr lang="en" sz="1800"/>
              <a:t>Operational standards </a:t>
            </a:r>
            <a:endParaRPr sz="1800"/>
          </a:p>
        </p:txBody>
      </p:sp>
      <p:pic>
        <p:nvPicPr>
          <p:cNvPr descr="Food Inspection | Sugar Land, TX ..." id="403" name="Google Shape;403;p63"/>
          <p:cNvPicPr preferRelativeResize="0"/>
          <p:nvPr/>
        </p:nvPicPr>
        <p:blipFill>
          <a:blip r:embed="rId3">
            <a:alphaModFix/>
          </a:blip>
          <a:stretch>
            <a:fillRect/>
          </a:stretch>
        </p:blipFill>
        <p:spPr>
          <a:xfrm>
            <a:off x="6352475" y="2263050"/>
            <a:ext cx="2257425" cy="20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4"/>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Facts and Figures 2</a:t>
            </a:r>
            <a:endParaRPr/>
          </a:p>
        </p:txBody>
      </p:sp>
      <p:sp>
        <p:nvSpPr>
          <p:cNvPr id="409" name="Google Shape;409;p64"/>
          <p:cNvSpPr txBox="1"/>
          <p:nvPr>
            <p:ph idx="2" type="body"/>
          </p:nvPr>
        </p:nvSpPr>
        <p:spPr>
          <a:xfrm>
            <a:off x="810075" y="1835400"/>
            <a:ext cx="44322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Facts and figures: </a:t>
            </a:r>
            <a:endParaRPr sz="1800"/>
          </a:p>
          <a:p>
            <a:pPr indent="-342900" lvl="0" marL="457200" rtl="0" algn="l">
              <a:spcBef>
                <a:spcPts val="0"/>
              </a:spcBef>
              <a:spcAft>
                <a:spcPts val="0"/>
              </a:spcAft>
              <a:buSzPts val="1800"/>
              <a:buChar char="●"/>
            </a:pPr>
            <a:r>
              <a:rPr lang="en" sz="1800"/>
              <a:t>“In fact, a statistician found through observing Los Angeles sales tax reports that </a:t>
            </a:r>
            <a:r>
              <a:rPr lang="en" sz="1800">
                <a:highlight>
                  <a:schemeClr val="lt2"/>
                </a:highlight>
              </a:rPr>
              <a:t>restaurants with an A letter grade would cause revenue increases of up to 6%, B grades would cause a revenue increase of 1–2%, and C grades would cause a revenue decrease at an average of 1%</a:t>
            </a:r>
            <a:r>
              <a:rPr lang="en" sz="1800"/>
              <a:t>” (Jennings, 2008, as cited in Tarca &amp; Murphy, 2014, p. 6)</a:t>
            </a:r>
            <a:endParaRPr sz="1800"/>
          </a:p>
          <a:p>
            <a:pPr indent="0" lvl="0" marL="0" rtl="0" algn="l">
              <a:spcBef>
                <a:spcPts val="0"/>
              </a:spcBef>
              <a:spcAft>
                <a:spcPts val="0"/>
              </a:spcAft>
              <a:buNone/>
            </a:pPr>
            <a:r>
              <a:t/>
            </a:r>
            <a:endParaRPr sz="1800"/>
          </a:p>
        </p:txBody>
      </p:sp>
      <p:sp>
        <p:nvSpPr>
          <p:cNvPr id="410" name="Google Shape;410;p64"/>
          <p:cNvSpPr txBox="1"/>
          <p:nvPr/>
        </p:nvSpPr>
        <p:spPr>
          <a:xfrm>
            <a:off x="5432625" y="4585525"/>
            <a:ext cx="35970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Barlow Light"/>
                <a:ea typeface="Barlow Light"/>
                <a:cs typeface="Barlow Light"/>
                <a:sym typeface="Barlow Light"/>
              </a:rPr>
              <a:t>* </a:t>
            </a:r>
            <a:r>
              <a:rPr i="1" lang="en" sz="800">
                <a:solidFill>
                  <a:schemeClr val="lt1"/>
                </a:solidFill>
                <a:latin typeface="Barlow Light"/>
                <a:ea typeface="Barlow Light"/>
                <a:cs typeface="Barlow Light"/>
                <a:sym typeface="Barlow Light"/>
              </a:rPr>
              <a:t>Tarca, S., &amp; Murphy, K. (2014). Food safety inspections and storefront grade posting: The case of NYC and LA. International CHRIE. https://doi.org/10.4135/9781529710588</a:t>
            </a:r>
            <a:endParaRPr i="1" sz="800">
              <a:solidFill>
                <a:schemeClr val="lt1"/>
              </a:solidFill>
              <a:latin typeface="Barlow Light"/>
              <a:ea typeface="Barlow Light"/>
              <a:cs typeface="Barlow Light"/>
              <a:sym typeface="Barlow Light"/>
            </a:endParaRPr>
          </a:p>
        </p:txBody>
      </p:sp>
      <p:pic>
        <p:nvPicPr>
          <p:cNvPr descr="Our &quot;A&quot; Rating | The New York City Health Department conduct… | Flickr" id="411" name="Google Shape;411;p64"/>
          <p:cNvPicPr preferRelativeResize="0"/>
          <p:nvPr/>
        </p:nvPicPr>
        <p:blipFill>
          <a:blip r:embed="rId3">
            <a:alphaModFix/>
          </a:blip>
          <a:stretch>
            <a:fillRect/>
          </a:stretch>
        </p:blipFill>
        <p:spPr>
          <a:xfrm>
            <a:off x="5432650" y="2139588"/>
            <a:ext cx="3596925" cy="2399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5"/>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Functions &amp; </a:t>
            </a:r>
            <a:r>
              <a:rPr lang="en"/>
              <a:t>Utilities</a:t>
            </a:r>
            <a:r>
              <a:rPr lang="en"/>
              <a:t> </a:t>
            </a:r>
            <a:endParaRPr/>
          </a:p>
        </p:txBody>
      </p:sp>
      <p:sp>
        <p:nvSpPr>
          <p:cNvPr id="417" name="Google Shape;417;p65"/>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App setup would be:</a:t>
            </a:r>
            <a:endParaRPr sz="1800"/>
          </a:p>
          <a:p>
            <a:pPr indent="-342900" lvl="0" marL="457200" rtl="0" algn="l">
              <a:spcBef>
                <a:spcPts val="0"/>
              </a:spcBef>
              <a:spcAft>
                <a:spcPts val="0"/>
              </a:spcAft>
              <a:buSzPts val="1800"/>
              <a:buChar char="●"/>
            </a:pPr>
            <a:r>
              <a:rPr lang="en" sz="1800"/>
              <a:t>“Who We Are?”</a:t>
            </a:r>
            <a:endParaRPr sz="1800"/>
          </a:p>
          <a:p>
            <a:pPr indent="-342900" lvl="0" marL="457200" rtl="0" algn="l">
              <a:spcBef>
                <a:spcPts val="0"/>
              </a:spcBef>
              <a:spcAft>
                <a:spcPts val="0"/>
              </a:spcAft>
              <a:buSzPts val="1800"/>
              <a:buChar char="●"/>
            </a:pPr>
            <a:r>
              <a:rPr lang="en" sz="1800"/>
              <a:t>“Why this Matters?”</a:t>
            </a:r>
            <a:endParaRPr sz="1800"/>
          </a:p>
          <a:p>
            <a:pPr indent="-342900" lvl="0" marL="457200" rtl="0" algn="l">
              <a:spcBef>
                <a:spcPts val="0"/>
              </a:spcBef>
              <a:spcAft>
                <a:spcPts val="0"/>
              </a:spcAft>
              <a:buSzPts val="1800"/>
              <a:buChar char="●"/>
            </a:pPr>
            <a:r>
              <a:rPr lang="en" sz="1800"/>
              <a:t>Browse Inspection by City</a:t>
            </a:r>
            <a:endParaRPr sz="1800"/>
          </a:p>
          <a:p>
            <a:pPr indent="-342900" lvl="0" marL="457200" rtl="0" algn="l">
              <a:spcBef>
                <a:spcPts val="0"/>
              </a:spcBef>
              <a:spcAft>
                <a:spcPts val="0"/>
              </a:spcAft>
              <a:buSzPts val="1800"/>
              <a:buChar char="●"/>
            </a:pPr>
            <a:r>
              <a:rPr lang="en" sz="1800"/>
              <a:t>Search &amp; Map &amp; Trend</a:t>
            </a:r>
            <a:endParaRPr sz="1800"/>
          </a:p>
          <a:p>
            <a:pPr indent="-342900" lvl="0" marL="457200" rtl="0" algn="l">
              <a:spcBef>
                <a:spcPts val="0"/>
              </a:spcBef>
              <a:spcAft>
                <a:spcPts val="0"/>
              </a:spcAft>
              <a:buSzPts val="1800"/>
              <a:buChar char="●"/>
            </a:pPr>
            <a:r>
              <a:rPr lang="en" sz="1800"/>
              <a:t>Resources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Facts and Figures 3</a:t>
            </a:r>
            <a:endParaRPr/>
          </a:p>
        </p:txBody>
      </p:sp>
      <p:sp>
        <p:nvSpPr>
          <p:cNvPr id="423" name="Google Shape;423;p66"/>
          <p:cNvSpPr txBox="1"/>
          <p:nvPr>
            <p:ph idx="2" type="body"/>
          </p:nvPr>
        </p:nvSpPr>
        <p:spPr>
          <a:xfrm>
            <a:off x="810075" y="1835400"/>
            <a:ext cx="44322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Facts and figures: </a:t>
            </a:r>
            <a:endParaRPr sz="1800"/>
          </a:p>
          <a:p>
            <a:pPr indent="-336550" lvl="0" marL="457200" rtl="0" algn="l">
              <a:spcBef>
                <a:spcPts val="0"/>
              </a:spcBef>
              <a:spcAft>
                <a:spcPts val="0"/>
              </a:spcAft>
              <a:buSzPts val="1700"/>
              <a:buChar char="●"/>
            </a:pPr>
            <a:r>
              <a:rPr lang="en" sz="1700"/>
              <a:t>“Data visualization has been used as an important tool to gain insights into healthcare data sets, which are typically multivariate, discrete, and at different granularity levels.” (Sopan et al., 2012, p. 224)*</a:t>
            </a:r>
            <a:endParaRPr sz="1700"/>
          </a:p>
          <a:p>
            <a:pPr indent="-336550" lvl="0" marL="457200" rtl="0" algn="l">
              <a:spcBef>
                <a:spcPts val="0"/>
              </a:spcBef>
              <a:spcAft>
                <a:spcPts val="0"/>
              </a:spcAft>
              <a:buSzPts val="1700"/>
              <a:buChar char="●"/>
            </a:pPr>
            <a:r>
              <a:rPr lang="en" sz="1700"/>
              <a:t>“While designing visual analytics tools for healthcare data, it is crucial to maintain simplicity as the targeted users need not have technical expertise.” (Sopan et al., 2012, p. 224)*</a:t>
            </a:r>
            <a:endParaRPr sz="1700"/>
          </a:p>
        </p:txBody>
      </p:sp>
      <p:sp>
        <p:nvSpPr>
          <p:cNvPr id="424" name="Google Shape;424;p66"/>
          <p:cNvSpPr txBox="1"/>
          <p:nvPr/>
        </p:nvSpPr>
        <p:spPr>
          <a:xfrm>
            <a:off x="5432625" y="4485300"/>
            <a:ext cx="35970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Barlow Light"/>
                <a:ea typeface="Barlow Light"/>
                <a:cs typeface="Barlow Light"/>
                <a:sym typeface="Barlow Light"/>
              </a:rPr>
              <a:t>* </a:t>
            </a:r>
            <a:r>
              <a:rPr i="1" lang="en" sz="800">
                <a:solidFill>
                  <a:schemeClr val="lt1"/>
                </a:solidFill>
                <a:latin typeface="Barlow Light"/>
                <a:ea typeface="Barlow Light"/>
                <a:cs typeface="Barlow Light"/>
                <a:sym typeface="Barlow Light"/>
              </a:rPr>
              <a:t>Sopan, A., Noh, A. S.-I., Karol, S., Rosenfeld, P., Lee, G., &amp; Shneiderman, B. (2012). Community Health Map: A geospatial and multivariate data visualization tool for public health datasets. Government Information Quarterly, 29(2), 223–234. https://doi.org/10.1016/j.giq.2011.10.002</a:t>
            </a:r>
            <a:endParaRPr i="1" sz="800">
              <a:solidFill>
                <a:schemeClr val="lt1"/>
              </a:solidFill>
              <a:latin typeface="Barlow Light"/>
              <a:ea typeface="Barlow Light"/>
              <a:cs typeface="Barlow Light"/>
              <a:sym typeface="Barlow Light"/>
            </a:endParaRPr>
          </a:p>
        </p:txBody>
      </p:sp>
      <p:pic>
        <p:nvPicPr>
          <p:cNvPr descr="FOOD PERCENTS PHOTO | Lauren Manning | Flickr" id="425" name="Google Shape;425;p66"/>
          <p:cNvPicPr preferRelativeResize="0"/>
          <p:nvPr/>
        </p:nvPicPr>
        <p:blipFill>
          <a:blip r:embed="rId3">
            <a:alphaModFix/>
          </a:blip>
          <a:stretch>
            <a:fillRect/>
          </a:stretch>
        </p:blipFill>
        <p:spPr>
          <a:xfrm>
            <a:off x="5432625" y="1835400"/>
            <a:ext cx="3452285" cy="2649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Prototype</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